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Facility%20Reports\LTC\Medway%20Country%20Manor%2024MAY201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Facility%20Reports\LTC\Medway%20Country%20Manor%2024MAY201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1.  Percentage of LTC residents with UTI meeting the protocol signs and symptoms</a:t>
            </a:r>
          </a:p>
        </c:rich>
      </c:tx>
      <c:layout>
        <c:manualLayout>
          <c:xMode val="edge"/>
          <c:yMode val="edge"/>
          <c:x val="0.15329512893982816"/>
          <c:y val="3.59281437125748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034383954154725"/>
          <c:y val="0.22455122647950171"/>
          <c:w val="0.82521489971346706"/>
          <c:h val="0.55688704166916414"/>
        </c:manualLayout>
      </c:layout>
      <c:lineChart>
        <c:grouping val="standard"/>
        <c:varyColors val="0"/>
        <c:ser>
          <c:idx val="0"/>
          <c:order val="0"/>
          <c:tx>
            <c:strRef>
              <c:f>'Run Charts'!$C$7</c:f>
              <c:strCache>
                <c:ptCount val="1"/>
                <c:pt idx="0">
                  <c:v>% residents meeting the protocol signs and symptoms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'Run Charts'!$C$8:$C$14</c:f>
              <c:numCache>
                <c:formatCode>0%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0.5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405504"/>
        <c:axId val="108407040"/>
      </c:lineChart>
      <c:dateAx>
        <c:axId val="10840550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8407040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084070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2.2922636103151858E-2"/>
              <c:y val="0.38922218555015975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84055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6790830945558741"/>
          <c:y val="0.90718562874251496"/>
          <c:w val="0.50429799426934097"/>
          <c:h val="6.586826347305388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2. Facility UTI and urine testing rates among patients ≥ 70 years of age </a:t>
            </a:r>
          </a:p>
        </c:rich>
      </c:tx>
      <c:layout>
        <c:manualLayout>
          <c:xMode val="edge"/>
          <c:yMode val="edge"/>
          <c:x val="0.18974768555076765"/>
          <c:y val="3.480612684608453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747851002865332"/>
          <c:y val="0.18507462686567164"/>
          <c:w val="0.83094555873925502"/>
          <c:h val="0.53432835820895519"/>
        </c:manualLayout>
      </c:layout>
      <c:lineChart>
        <c:grouping val="standard"/>
        <c:varyColors val="0"/>
        <c:ser>
          <c:idx val="1"/>
          <c:order val="0"/>
          <c:tx>
            <c:strRef>
              <c:f>'Aggregate Data Table'!$H$10</c:f>
              <c:strCache>
                <c:ptCount val="1"/>
                <c:pt idx="0">
                  <c:v>Facility UTI rate per 10,000 resident days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'Aggregate Data Table'!$A$11:$A$22</c:f>
              <c:numCache>
                <c:formatCode>[$-409]mmm\-yy;@</c:formatCode>
                <c:ptCount val="12"/>
                <c:pt idx="0">
                  <c:v>41091</c:v>
                </c:pt>
                <c:pt idx="1">
                  <c:v>41122</c:v>
                </c:pt>
                <c:pt idx="2">
                  <c:v>41153</c:v>
                </c:pt>
                <c:pt idx="3">
                  <c:v>41183</c:v>
                </c:pt>
                <c:pt idx="4">
                  <c:v>41214</c:v>
                </c:pt>
                <c:pt idx="5">
                  <c:v>41244</c:v>
                </c:pt>
                <c:pt idx="6">
                  <c:v>41275</c:v>
                </c:pt>
                <c:pt idx="7">
                  <c:v>41306</c:v>
                </c:pt>
                <c:pt idx="8">
                  <c:v>41334</c:v>
                </c:pt>
                <c:pt idx="9">
                  <c:v>41377</c:v>
                </c:pt>
                <c:pt idx="10">
                  <c:v>41395</c:v>
                </c:pt>
                <c:pt idx="11">
                  <c:v>41426</c:v>
                </c:pt>
              </c:numCache>
            </c:numRef>
          </c:cat>
          <c:val>
            <c:numRef>
              <c:f>'Aggregate Data Table'!$H$11:$H$22</c:f>
              <c:numCache>
                <c:formatCode>0.00</c:formatCode>
                <c:ptCount val="12"/>
                <c:pt idx="0">
                  <c:v>14.522218995062445</c:v>
                </c:pt>
                <c:pt idx="1">
                  <c:v>20.03434459072696</c:v>
                </c:pt>
                <c:pt idx="2">
                  <c:v>26.572187776793623</c:v>
                </c:pt>
                <c:pt idx="3">
                  <c:v>16.901408450704224</c:v>
                </c:pt>
                <c:pt idx="4">
                  <c:v>17.441860465116282</c:v>
                </c:pt>
                <c:pt idx="5">
                  <c:v>8.4269662921348321</c:v>
                </c:pt>
                <c:pt idx="6">
                  <c:v>5.7820179242555652</c:v>
                </c:pt>
                <c:pt idx="7">
                  <c:v>3.1397174254317113</c:v>
                </c:pt>
                <c:pt idx="8">
                  <c:v>8.4697910784867325</c:v>
                </c:pt>
                <c:pt idx="9">
                  <c:v>6.1728395061728385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'Aggregate Data Table'!$I$10</c:f>
              <c:strCache>
                <c:ptCount val="1"/>
                <c:pt idx="0">
                  <c:v>Urine cultures performered per 10,000 resident days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numFmt formatCode="#,##0.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'Aggregate Data Table'!$I$11:$I$22</c:f>
              <c:numCache>
                <c:formatCode>General</c:formatCode>
                <c:ptCount val="12"/>
                <c:pt idx="0">
                  <c:v>37.757769387162348</c:v>
                </c:pt>
                <c:pt idx="1">
                  <c:v>45.792787635947342</c:v>
                </c:pt>
                <c:pt idx="2">
                  <c:v>67.906702096250356</c:v>
                </c:pt>
                <c:pt idx="3">
                  <c:v>59.154929577464777</c:v>
                </c:pt>
                <c:pt idx="4">
                  <c:v>69.767441860465112</c:v>
                </c:pt>
                <c:pt idx="5">
                  <c:v>36.516853932584269</c:v>
                </c:pt>
                <c:pt idx="6">
                  <c:v>46.256143394044521</c:v>
                </c:pt>
                <c:pt idx="7">
                  <c:v>31.397174254317115</c:v>
                </c:pt>
                <c:pt idx="8">
                  <c:v>50.818746470920374</c:v>
                </c:pt>
                <c:pt idx="9">
                  <c:v>33.950617283950606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446080"/>
        <c:axId val="108447616"/>
      </c:lineChart>
      <c:dateAx>
        <c:axId val="10844608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8447616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084476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UTI and Urine Testing Rates</a:t>
                </a:r>
              </a:p>
            </c:rich>
          </c:tx>
          <c:layout>
            <c:manualLayout>
              <c:xMode val="edge"/>
              <c:yMode val="edge"/>
              <c:x val="2.2922636103151851E-2"/>
              <c:y val="0.298507462686567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84460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171919770773616E-2"/>
          <c:y val="0.91044776119402959"/>
          <c:w val="0.93266475644699165"/>
          <c:h val="7.1641791044776082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4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38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FB242-529C-410B-9970-0A9D8F518E6C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B9905-0E73-44B9-B9FC-9153375535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5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9905-0E73-44B9-B9FC-9153375535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1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2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0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3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9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8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0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6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BA9E-328C-421E-A2DD-97A3F4D6EB12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1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245745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How we are improving testing and diagnosis of UTIs at</a:t>
            </a:r>
            <a:br>
              <a:rPr lang="en-US" sz="5400" dirty="0" smtClean="0"/>
            </a:br>
            <a:r>
              <a:rPr lang="en-US" sz="5400" dirty="0" smtClean="0"/>
              <a:t>Medway Country Manor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Marjorie Kenney, RN</a:t>
            </a:r>
          </a:p>
          <a:p>
            <a:r>
              <a:rPr lang="en-US" sz="4400" dirty="0" smtClean="0"/>
              <a:t>Director of Nursing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9733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Goals 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sz="3600" b="1" dirty="0" smtClean="0"/>
              <a:t>Treat only UTIs with specific symptoms</a:t>
            </a:r>
          </a:p>
          <a:p>
            <a:r>
              <a:rPr lang="en-US" sz="3600" b="1" dirty="0" smtClean="0"/>
              <a:t>Reduce unnecessary antibiotic use 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7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How it is going 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01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676400" y="1447800"/>
          <a:ext cx="5257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676400" y="4038600"/>
          <a:ext cx="5257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881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What we did </a:t>
            </a:r>
            <a:r>
              <a:rPr lang="en-US" sz="3600" i="1" dirty="0" smtClean="0">
                <a:solidFill>
                  <a:srgbClr val="FF0000"/>
                </a:solidFill>
              </a:rPr>
              <a:t> </a:t>
            </a:r>
            <a:endParaRPr lang="en-US" sz="36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 Began work about a year ago</a:t>
            </a:r>
          </a:p>
          <a:p>
            <a:pPr lvl="1"/>
            <a:r>
              <a:rPr lang="en-US" sz="2400" dirty="0" smtClean="0"/>
              <a:t>NPs attended training</a:t>
            </a:r>
          </a:p>
          <a:p>
            <a:pPr lvl="1"/>
            <a:r>
              <a:rPr lang="en-US" sz="2400" dirty="0" smtClean="0"/>
              <a:t>Not treating positive cultures when there were no symptoms</a:t>
            </a:r>
          </a:p>
          <a:p>
            <a:pPr lvl="1"/>
            <a:r>
              <a:rPr lang="en-US" sz="2400" dirty="0" smtClean="0"/>
              <a:t>Staff education during the  </a:t>
            </a:r>
            <a:r>
              <a:rPr lang="en-US" sz="2400" i="1" dirty="0" smtClean="0"/>
              <a:t>C. difficile </a:t>
            </a:r>
            <a:r>
              <a:rPr lang="en-US" sz="2400" dirty="0" smtClean="0"/>
              <a:t>project on appropriate antibiotic use and UTIs</a:t>
            </a:r>
          </a:p>
          <a:p>
            <a:pPr lvl="1"/>
            <a:r>
              <a:rPr lang="en-US" sz="2400" dirty="0" smtClean="0"/>
              <a:t>Cut  down on some of the </a:t>
            </a:r>
            <a:r>
              <a:rPr lang="en-US" sz="2400" dirty="0" err="1" smtClean="0"/>
              <a:t>flouroquinalones</a:t>
            </a:r>
            <a:r>
              <a:rPr lang="en-US" sz="2400" dirty="0" smtClean="0"/>
              <a:t>  because of the links to </a:t>
            </a:r>
            <a:r>
              <a:rPr lang="en-US" sz="2400" dirty="0" err="1" smtClean="0"/>
              <a:t>Cdiff</a:t>
            </a:r>
            <a:endParaRPr lang="en-US" sz="2400" dirty="0" smtClean="0"/>
          </a:p>
          <a:p>
            <a:pPr>
              <a:buNone/>
            </a:pPr>
            <a:r>
              <a:rPr lang="en-US" sz="2800" dirty="0" smtClean="0"/>
              <a:t>Education</a:t>
            </a:r>
          </a:p>
          <a:p>
            <a:pPr lvl="1"/>
            <a:r>
              <a:rPr lang="en-US" sz="2400" dirty="0" smtClean="0"/>
              <a:t>Formal in-service sessions</a:t>
            </a:r>
          </a:p>
          <a:p>
            <a:pPr lvl="1"/>
            <a:r>
              <a:rPr lang="en-US" sz="2400" dirty="0" smtClean="0"/>
              <a:t>“Real time</a:t>
            </a:r>
            <a:r>
              <a:rPr lang="en-US" sz="2400" dirty="0"/>
              <a:t>” </a:t>
            </a:r>
            <a:r>
              <a:rPr lang="en-US" sz="2400" dirty="0" smtClean="0"/>
              <a:t>education; followed </a:t>
            </a:r>
            <a:r>
              <a:rPr lang="en-US" sz="2400" dirty="0"/>
              <a:t>up, asking questions looking at </a:t>
            </a:r>
            <a:r>
              <a:rPr lang="en-US" sz="2400" dirty="0" smtClean="0"/>
              <a:t>cultures</a:t>
            </a:r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621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What seemed to matter? 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49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Nurse Practitioner leadership</a:t>
            </a:r>
            <a:r>
              <a:rPr lang="en-US" sz="4000" dirty="0"/>
              <a:t> 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sz="3200" dirty="0" smtClean="0"/>
              <a:t>Talked with families</a:t>
            </a:r>
          </a:p>
          <a:p>
            <a:pPr lvl="1"/>
            <a:r>
              <a:rPr lang="en-US" sz="3200" dirty="0"/>
              <a:t>E</a:t>
            </a:r>
            <a:r>
              <a:rPr lang="en-US" sz="3200" dirty="0" smtClean="0"/>
              <a:t>ducated staff  </a:t>
            </a:r>
            <a:r>
              <a:rPr lang="en-US" sz="3200" dirty="0"/>
              <a:t>about overuse of </a:t>
            </a:r>
            <a:r>
              <a:rPr lang="en-US" sz="3200" dirty="0" err="1" smtClean="0"/>
              <a:t>abx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8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Challenges and Strategies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Some staff resistance</a:t>
            </a:r>
          </a:p>
          <a:p>
            <a:pPr lvl="1"/>
            <a:r>
              <a:rPr lang="en-US" sz="3200" dirty="0" smtClean="0"/>
              <a:t>Association of mental </a:t>
            </a:r>
            <a:r>
              <a:rPr lang="en-US" sz="3200" dirty="0"/>
              <a:t>status change with a </a:t>
            </a:r>
            <a:r>
              <a:rPr lang="en-US" sz="3200" dirty="0" smtClean="0"/>
              <a:t>UTI</a:t>
            </a:r>
          </a:p>
          <a:p>
            <a:pPr lvl="1"/>
            <a:r>
              <a:rPr lang="en-US" sz="3200" dirty="0" smtClean="0"/>
              <a:t>A year in, people are more on board</a:t>
            </a:r>
          </a:p>
          <a:p>
            <a:pPr lvl="1"/>
            <a:r>
              <a:rPr lang="en-US" sz="3200" dirty="0" smtClean="0"/>
              <a:t> Nurse </a:t>
            </a:r>
            <a:r>
              <a:rPr lang="en-US" sz="3200" dirty="0"/>
              <a:t>practitioners lead by not ordering </a:t>
            </a:r>
            <a:r>
              <a:rPr lang="en-US" sz="3200" dirty="0" smtClean="0"/>
              <a:t>antibiotics; staff notice that people </a:t>
            </a:r>
            <a:r>
              <a:rPr lang="en-US" sz="3200" dirty="0"/>
              <a:t>didn’t get </a:t>
            </a:r>
            <a:r>
              <a:rPr lang="en-US" sz="3200" dirty="0" smtClean="0"/>
              <a:t>sicker and were more comfortable with the change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4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194</Words>
  <Application>Microsoft Office PowerPoint</Application>
  <PresentationFormat>On-screen Show (4:3)</PresentationFormat>
  <Paragraphs>31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How we are improving testing and diagnosis of UTIs at Medway Country Manor </vt:lpstr>
      <vt:lpstr>Goals  </vt:lpstr>
      <vt:lpstr>How it is going  </vt:lpstr>
      <vt:lpstr>What we did  </vt:lpstr>
      <vt:lpstr>What seemed to matter?  </vt:lpstr>
      <vt:lpstr>Challenges and Strategies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Marjorie Kenney</dc:title>
  <dc:creator>Administrator</dc:creator>
  <cp:lastModifiedBy>Administrator</cp:lastModifiedBy>
  <cp:revision>14</cp:revision>
  <dcterms:created xsi:type="dcterms:W3CDTF">2013-05-21T21:11:05Z</dcterms:created>
  <dcterms:modified xsi:type="dcterms:W3CDTF">2013-06-14T15:18:33Z</dcterms:modified>
</cp:coreProperties>
</file>